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710" r:id="rId2"/>
    <p:sldId id="655" r:id="rId3"/>
    <p:sldId id="657" r:id="rId4"/>
    <p:sldId id="658" r:id="rId5"/>
    <p:sldId id="633" r:id="rId6"/>
    <p:sldId id="707" r:id="rId7"/>
    <p:sldId id="659" r:id="rId8"/>
    <p:sldId id="637" r:id="rId9"/>
    <p:sldId id="641" r:id="rId10"/>
    <p:sldId id="646" r:id="rId11"/>
    <p:sldId id="680" r:id="rId12"/>
    <p:sldId id="648" r:id="rId13"/>
    <p:sldId id="671" r:id="rId14"/>
    <p:sldId id="678" r:id="rId15"/>
    <p:sldId id="683" r:id="rId16"/>
    <p:sldId id="684" r:id="rId17"/>
    <p:sldId id="686" r:id="rId18"/>
    <p:sldId id="687" r:id="rId19"/>
    <p:sldId id="688" r:id="rId20"/>
    <p:sldId id="693" r:id="rId21"/>
    <p:sldId id="694" r:id="rId22"/>
    <p:sldId id="695" r:id="rId23"/>
    <p:sldId id="709" r:id="rId24"/>
    <p:sldId id="698" r:id="rId25"/>
    <p:sldId id="565" r:id="rId2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7CFCCA3-3B95-4DA6-B0C7-FA87626F7657}">
          <p14:sldIdLst>
            <p14:sldId id="710"/>
            <p14:sldId id="655"/>
            <p14:sldId id="657"/>
            <p14:sldId id="658"/>
            <p14:sldId id="633"/>
            <p14:sldId id="707"/>
            <p14:sldId id="659"/>
            <p14:sldId id="637"/>
            <p14:sldId id="641"/>
            <p14:sldId id="646"/>
            <p14:sldId id="680"/>
            <p14:sldId id="648"/>
            <p14:sldId id="671"/>
            <p14:sldId id="678"/>
            <p14:sldId id="683"/>
            <p14:sldId id="684"/>
            <p14:sldId id="686"/>
            <p14:sldId id="687"/>
            <p14:sldId id="688"/>
            <p14:sldId id="693"/>
            <p14:sldId id="694"/>
            <p14:sldId id="695"/>
            <p14:sldId id="709"/>
            <p14:sldId id="698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2" autoAdjust="0"/>
    <p:restoredTop sz="85451" autoAdjust="0"/>
  </p:normalViewPr>
  <p:slideViewPr>
    <p:cSldViewPr>
      <p:cViewPr varScale="1">
        <p:scale>
          <a:sx n="62" d="100"/>
          <a:sy n="62" d="100"/>
        </p:scale>
        <p:origin x="151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21C4A-F6A4-4B59-9A59-2DAF852270E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62226-F614-4332-978E-D475BE69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1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3518520" y="6520260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060"/>
                </a:solidFill>
              </a:defRPr>
            </a:lvl1pPr>
          </a:lstStyle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10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44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77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31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25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0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14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17/09/2018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41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6313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5" name="Espaço Reservado para Número de Slide 5"/>
          <p:cNvSpPr txBox="1">
            <a:spLocks/>
          </p:cNvSpPr>
          <p:nvPr/>
        </p:nvSpPr>
        <p:spPr>
          <a:xfrm>
            <a:off x="8548688" y="5691188"/>
            <a:ext cx="576064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400" rtl="0" eaLnBrk="1" latinLnBrk="0" hangingPunct="1"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6C08F4-765C-4D74-AADC-C36C30C4F510}" type="slidenum">
              <a:rPr lang="pt-BR" smtClean="0">
                <a:solidFill>
                  <a:schemeClr val="bg1">
                    <a:lumMod val="50000"/>
                  </a:schemeClr>
                </a:solidFill>
              </a:rPr>
              <a:pPr/>
              <a:t>‹nº›</a:t>
            </a:fld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-13446" y="6115362"/>
            <a:ext cx="46815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</a:rPr>
              <a:t>GMAP | UNISINOS</a:t>
            </a:r>
          </a:p>
          <a:p>
            <a:pPr>
              <a:defRPr/>
            </a:pPr>
            <a:r>
              <a:rPr lang="pt-BR" sz="1400" dirty="0">
                <a:solidFill>
                  <a:schemeClr val="bg1"/>
                </a:solidFill>
              </a:rPr>
              <a:t>Grupo de Pesquisa em Modelagem para Aprendizagem</a:t>
            </a:r>
          </a:p>
          <a:p>
            <a:pPr>
              <a:defRPr/>
            </a:pPr>
            <a:r>
              <a:rPr lang="pt-BR" sz="1400" u="sng" dirty="0">
                <a:solidFill>
                  <a:schemeClr val="bg1"/>
                </a:solidFill>
              </a:rPr>
              <a:t>www.gmap.unisinos.br</a:t>
            </a:r>
          </a:p>
        </p:txBody>
      </p:sp>
      <p:cxnSp>
        <p:nvCxnSpPr>
          <p:cNvPr id="21" name="Forma 21"/>
          <p:cNvCxnSpPr/>
          <p:nvPr/>
        </p:nvCxnSpPr>
        <p:spPr>
          <a:xfrm rot="5400000" flipH="1" flipV="1">
            <a:off x="3047096" y="5731882"/>
            <a:ext cx="1904" cy="1296988"/>
          </a:xfrm>
          <a:prstGeom prst="curvedConnector3">
            <a:avLst>
              <a:gd name="adj1" fmla="val 8873850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Forma 21"/>
          <p:cNvCxnSpPr/>
          <p:nvPr/>
        </p:nvCxnSpPr>
        <p:spPr>
          <a:xfrm rot="5400000" flipH="1">
            <a:off x="3027886" y="5972648"/>
            <a:ext cx="13336" cy="1320800"/>
          </a:xfrm>
          <a:prstGeom prst="curvedConnector3">
            <a:avLst>
              <a:gd name="adj1" fmla="val -1105444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9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rand.org/methods/rdmlab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eepuncertainty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FACD791-7198-41FB-B976-11C3565F682C}"/>
              </a:ext>
            </a:extLst>
          </p:cNvPr>
          <p:cNvSpPr txBox="1">
            <a:spLocks/>
          </p:cNvSpPr>
          <p:nvPr/>
        </p:nvSpPr>
        <p:spPr>
          <a:xfrm>
            <a:off x="1347991" y="5301208"/>
            <a:ext cx="7772400" cy="5350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1400" b="1" dirty="0" err="1"/>
              <a:t>Strategic</a:t>
            </a:r>
            <a:r>
              <a:rPr lang="pt-BR" sz="1400" b="1" dirty="0"/>
              <a:t> Decision Making in </a:t>
            </a:r>
            <a:r>
              <a:rPr lang="pt-BR" sz="1400" b="1" dirty="0" err="1"/>
              <a:t>the</a:t>
            </a:r>
            <a:r>
              <a:rPr lang="pt-BR" sz="1400" b="1" dirty="0"/>
              <a:t> 3D </a:t>
            </a:r>
            <a:r>
              <a:rPr lang="pt-BR" sz="1400" b="1" dirty="0" err="1"/>
              <a:t>Printing</a:t>
            </a:r>
            <a:r>
              <a:rPr lang="pt-BR" sz="1400" b="1" dirty="0"/>
              <a:t> </a:t>
            </a:r>
            <a:r>
              <a:rPr lang="pt-BR" sz="1400" b="1" dirty="0" err="1"/>
              <a:t>Industry</a:t>
            </a:r>
            <a:r>
              <a:rPr lang="pt-BR" sz="1400" b="1" dirty="0"/>
              <a:t>: A Robust Decision Making (RDM) Analysis</a:t>
            </a:r>
          </a:p>
          <a:p>
            <a:pPr algn="r"/>
            <a:r>
              <a:rPr lang="pt-BR" sz="1400" dirty="0"/>
              <a:t>Pedro Nascimento de Lima, Daniel Pacheco Lacerda, Maria I. W. M. Morandi</a:t>
            </a:r>
            <a:br>
              <a:rPr lang="pt-BR" sz="1400" i="1" dirty="0"/>
            </a:br>
            <a:endParaRPr lang="pt-BR" sz="1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0AA5C1-CFE9-4F7B-B338-7EC2DE34E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41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RDM - Robust Decision Making</a:t>
            </a:r>
          </a:p>
        </p:txBody>
      </p:sp>
      <p:sp>
        <p:nvSpPr>
          <p:cNvPr id="4" name="Retângulo: Cantos Arredondados 3"/>
          <p:cNvSpPr/>
          <p:nvPr/>
        </p:nvSpPr>
        <p:spPr>
          <a:xfrm>
            <a:off x="3095836" y="1502469"/>
            <a:ext cx="2952328" cy="7920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1. Estruturação da Decisão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6048164" y="3014637"/>
            <a:ext cx="295232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2. Geração de “Casos”</a:t>
            </a:r>
          </a:p>
        </p:txBody>
      </p:sp>
      <p:sp>
        <p:nvSpPr>
          <p:cNvPr id="6" name="Retângulo: Cantos Arredondados 5"/>
          <p:cNvSpPr/>
          <p:nvPr/>
        </p:nvSpPr>
        <p:spPr>
          <a:xfrm>
            <a:off x="3095836" y="3930174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3. Descoberta de Cenários</a:t>
            </a:r>
          </a:p>
        </p:txBody>
      </p:sp>
      <p:sp>
        <p:nvSpPr>
          <p:cNvPr id="7" name="Retângulo: Cantos Arredondados 6"/>
          <p:cNvSpPr/>
          <p:nvPr/>
        </p:nvSpPr>
        <p:spPr>
          <a:xfrm>
            <a:off x="144340" y="2665942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4. Análise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Tradeoffs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de Seta Reta 8"/>
          <p:cNvCxnSpPr>
            <a:stCxn id="7" idx="0"/>
            <a:endCxn id="4" idx="1"/>
          </p:cNvCxnSpPr>
          <p:nvPr/>
        </p:nvCxnSpPr>
        <p:spPr>
          <a:xfrm flipV="1">
            <a:off x="1620504" y="1898513"/>
            <a:ext cx="1475332" cy="767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4" idx="3"/>
            <a:endCxn id="5" idx="0"/>
          </p:cNvCxnSpPr>
          <p:nvPr/>
        </p:nvCxnSpPr>
        <p:spPr>
          <a:xfrm>
            <a:off x="6048164" y="1898513"/>
            <a:ext cx="1476164" cy="1116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  <a:endCxn id="6" idx="3"/>
          </p:cNvCxnSpPr>
          <p:nvPr/>
        </p:nvCxnSpPr>
        <p:spPr>
          <a:xfrm flipH="1">
            <a:off x="6048164" y="3806725"/>
            <a:ext cx="1476164" cy="519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6" idx="0"/>
            <a:endCxn id="4" idx="2"/>
          </p:cNvCxnSpPr>
          <p:nvPr/>
        </p:nvCxnSpPr>
        <p:spPr>
          <a:xfrm flipV="1">
            <a:off x="4572000" y="2294557"/>
            <a:ext cx="0" cy="1635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1"/>
            <a:endCxn id="7" idx="2"/>
          </p:cNvCxnSpPr>
          <p:nvPr/>
        </p:nvCxnSpPr>
        <p:spPr>
          <a:xfrm flipH="1" flipV="1">
            <a:off x="1620504" y="3458030"/>
            <a:ext cx="1475332" cy="868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1043608" y="3458030"/>
            <a:ext cx="0" cy="743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ângulo: Cantos Arredondados 29"/>
          <p:cNvSpPr/>
          <p:nvPr/>
        </p:nvSpPr>
        <p:spPr>
          <a:xfrm>
            <a:off x="6732240" y="4534806"/>
            <a:ext cx="1091700" cy="2928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: Cantos Arredondados 32"/>
          <p:cNvSpPr/>
          <p:nvPr/>
        </p:nvSpPr>
        <p:spPr>
          <a:xfrm>
            <a:off x="6732240" y="4945723"/>
            <a:ext cx="1091700" cy="2928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: Cantos Arredondados 36"/>
          <p:cNvSpPr/>
          <p:nvPr/>
        </p:nvSpPr>
        <p:spPr>
          <a:xfrm>
            <a:off x="6732240" y="5311503"/>
            <a:ext cx="1091700" cy="2928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8028384" y="4534806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8028384" y="4917293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028384" y="5299780"/>
            <a:ext cx="972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 com Análise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7504" y="5485667"/>
            <a:ext cx="64202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000" dirty="0"/>
              <a:t>Rand. (2013). Making Good Decisions Without Predictions. </a:t>
            </a:r>
            <a:r>
              <a:rPr lang="en-US" sz="1000" i="1" dirty="0"/>
              <a:t>RAND Corporation Research Highlights</a:t>
            </a:r>
            <a:r>
              <a:rPr lang="en-US" sz="1000" dirty="0"/>
              <a:t>, 1–7. Retrieved from http://www.rand.org/pubs/research_briefs/RB9701/index1.html?utm_campaign=rand_socialflow_twitter&amp;utm_source=rand_socialflow_twitter&amp;utm_medium=socialflow</a:t>
            </a:r>
            <a:endParaRPr lang="en-US" sz="1000" dirty="0">
              <a:effectLst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457200" y="4225459"/>
            <a:ext cx="13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Estratégia Robusta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3783741" y="2829971"/>
            <a:ext cx="15765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Novas Opções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2519691" y="5009626"/>
            <a:ext cx="40890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Cenários que 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evidenciam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vulnerabilidades</a:t>
            </a:r>
          </a:p>
        </p:txBody>
      </p:sp>
      <p:cxnSp>
        <p:nvCxnSpPr>
          <p:cNvPr id="59" name="Conector de Seta Reta 58"/>
          <p:cNvCxnSpPr>
            <a:stCxn id="6" idx="2"/>
            <a:endCxn id="49" idx="0"/>
          </p:cNvCxnSpPr>
          <p:nvPr/>
        </p:nvCxnSpPr>
        <p:spPr>
          <a:xfrm flipH="1">
            <a:off x="4564233" y="4722262"/>
            <a:ext cx="7767" cy="287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3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82D89-9810-479D-9C18-E5726E63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10023"/>
          </a:xfrm>
        </p:spPr>
        <p:txBody>
          <a:bodyPr/>
          <a:lstStyle/>
          <a:p>
            <a:r>
              <a:rPr lang="pt-BR" dirty="0"/>
              <a:t>RDM – Áreas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936B06-2211-4E32-9D39-17DC12615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400" y="5673338"/>
            <a:ext cx="3600400" cy="452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>
                <a:hlinkClick r:id="rId2"/>
              </a:rPr>
              <a:t>https://www.rand.org/methods/rdmlab.html</a:t>
            </a:r>
            <a:endParaRPr lang="pt-BR" sz="1200" dirty="0"/>
          </a:p>
          <a:p>
            <a:pPr marL="0" indent="0">
              <a:buNone/>
            </a:pPr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846A53-8471-456F-AD40-61803F62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392431"/>
            <a:ext cx="4378950" cy="40731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6F5B9F0-2DD0-44ED-9634-CAA5E9ACB362}"/>
              </a:ext>
            </a:extLst>
          </p:cNvPr>
          <p:cNvSpPr txBox="1"/>
          <p:nvPr/>
        </p:nvSpPr>
        <p:spPr>
          <a:xfrm>
            <a:off x="457200" y="1268760"/>
            <a:ext cx="397078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i="1" dirty="0"/>
              <a:t>Ter ou não ter um seguro nacional contra ataques terroristas?</a:t>
            </a:r>
            <a:r>
              <a:rPr lang="pt-BR" sz="1600" i="1" dirty="0"/>
              <a:t> </a:t>
            </a:r>
            <a:r>
              <a:rPr lang="pt-BR" sz="1600" dirty="0"/>
              <a:t>(TRIA) (</a:t>
            </a:r>
            <a:r>
              <a:rPr lang="pt-BR" sz="1600" dirty="0" err="1"/>
              <a:t>Dixon</a:t>
            </a:r>
            <a:r>
              <a:rPr lang="pt-BR" sz="1600" dirty="0"/>
              <a:t> 2007);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Que estratégia de expansão da capacidade energética é robusta para Israel?</a:t>
            </a:r>
            <a:r>
              <a:rPr lang="pt-BR" sz="1600" dirty="0"/>
              <a:t> (Popper 2009)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i="1" dirty="0"/>
              <a:t>Como tornar uma cidade do Vietnam Robusta contra enchentes?</a:t>
            </a:r>
            <a:r>
              <a:rPr lang="pt-BR" sz="1600" i="1" dirty="0"/>
              <a:t> </a:t>
            </a:r>
            <a:r>
              <a:rPr lang="pt-BR" sz="1600" dirty="0"/>
              <a:t>(Lempert 2013);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Como melhorar a Resiliência da Infraestrutura Africana (Energia e Água) à mudanças climáticas?</a:t>
            </a:r>
            <a:r>
              <a:rPr lang="pt-BR" sz="1600" dirty="0"/>
              <a:t> (</a:t>
            </a:r>
            <a:r>
              <a:rPr lang="pt-BR" sz="1600" dirty="0" err="1"/>
              <a:t>Cervigni</a:t>
            </a:r>
            <a:r>
              <a:rPr lang="pt-BR" sz="1600" dirty="0"/>
              <a:t> 2013);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Em que Tecnologias de Armamento o Exército americano deveria Investir? </a:t>
            </a:r>
            <a:r>
              <a:rPr lang="pt-BR" sz="1600" dirty="0"/>
              <a:t>(Lempert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Permitir a circulação de carros autônomos é uma estratégia robusta?</a:t>
            </a:r>
            <a:r>
              <a:rPr lang="pt-BR" sz="1200" dirty="0"/>
              <a:t> </a:t>
            </a:r>
            <a:r>
              <a:rPr lang="pt-BR" sz="1600" dirty="0"/>
              <a:t>(</a:t>
            </a:r>
            <a:r>
              <a:rPr lang="pt-BR" sz="1600" dirty="0" err="1"/>
              <a:t>Kalra</a:t>
            </a:r>
            <a:r>
              <a:rPr lang="pt-BR" sz="1600" dirty="0"/>
              <a:t> e Groves 2017)</a:t>
            </a:r>
          </a:p>
        </p:txBody>
      </p:sp>
    </p:spTree>
    <p:extLst>
      <p:ext uri="{BB962C8B-B14F-4D97-AF65-F5344CB8AC3E}">
        <p14:creationId xmlns:p14="http://schemas.microsoft.com/office/powerpoint/2010/main" val="417723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Procedimentos Metodológicos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Método de Pesquisa: Modelagem e Simulação Computacional.</a:t>
            </a:r>
          </a:p>
          <a:p>
            <a:r>
              <a:rPr lang="pt-BR" dirty="0"/>
              <a:t>Classificação de Bertrand e </a:t>
            </a:r>
            <a:r>
              <a:rPr lang="pt-BR" dirty="0" err="1"/>
              <a:t>Fransoo</a:t>
            </a:r>
            <a:r>
              <a:rPr lang="pt-BR" dirty="0"/>
              <a:t> (2002):</a:t>
            </a:r>
          </a:p>
          <a:p>
            <a:pPr lvl="1"/>
            <a:r>
              <a:rPr lang="pt-BR" b="1" dirty="0"/>
              <a:t>Pesquisa Axiomática </a:t>
            </a:r>
            <a:r>
              <a:rPr lang="pt-BR" dirty="0"/>
              <a:t>(e não empírica): produz conhecimento de certas variáveis do modelo baseadas em pressupostos sobre outras variáveis do modelo.</a:t>
            </a:r>
          </a:p>
          <a:p>
            <a:pPr lvl="1"/>
            <a:r>
              <a:rPr lang="pt-BR" b="1" dirty="0"/>
              <a:t>Pesquisa Normativa </a:t>
            </a:r>
            <a:r>
              <a:rPr lang="pt-BR" dirty="0"/>
              <a:t>(e não descritiva): o interesse é comparar diversas estratégias para solucionar um problema específico.</a:t>
            </a:r>
          </a:p>
        </p:txBody>
      </p:sp>
    </p:spTree>
    <p:extLst>
      <p:ext uri="{BB962C8B-B14F-4D97-AF65-F5344CB8AC3E}">
        <p14:creationId xmlns:p14="http://schemas.microsoft.com/office/powerpoint/2010/main" val="4280879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Trabalho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AC55AF-0BB6-43F0-8B01-363DE747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896" y="1268760"/>
            <a:ext cx="5032207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9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521EC-FEE3-4BC8-B86D-44D0A4C5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Modelo de Dinâmica Competitiva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6D1F5A3-64BA-487D-8E87-B66EB6DF7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1920" y="1430176"/>
                <a:ext cx="483488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𝑀𝐴𝑋</m:t>
                          </m:r>
                        </m:e>
                      </m:nary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𝑃𝑂𝑃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𝑀𝐼𝑁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𝑃𝑂𝑃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𝑃𝑂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𝑀𝐴𝑋</m:t>
                          </m:r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0,1+</m:t>
                              </m:r>
                              <m:f>
                                <m:f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p>
                                  </m:s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𝑃𝑂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𝑀𝐴𝑋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), 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𝑆𝑡</m:t>
                                </m:r>
                                <m:sSub>
                                  <m:sSub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𝐴𝑔𝑟𝑒𝑠𝑠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𝑀𝐼𝑁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), 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𝑆𝑡</m:t>
                                </m:r>
                                <m:sSub>
                                  <m:sSub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𝐶𝑜𝑛𝑠𝑒𝑟𝑣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pt-BR" sz="11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r>
                  <a:rPr lang="pt-BR" sz="1100" dirty="0"/>
                  <a:t>. . 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6D1F5A3-64BA-487D-8E87-B66EB6DF7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1920" y="1430176"/>
                <a:ext cx="4834880" cy="4525963"/>
              </a:xfrm>
              <a:blipFill>
                <a:blip r:embed="rId2"/>
                <a:stretch>
                  <a:fillRect t="-13747" b="-18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64097ED2-0B1D-495D-B5A1-33F540802B0C}"/>
              </a:ext>
            </a:extLst>
          </p:cNvPr>
          <p:cNvSpPr txBox="1"/>
          <p:nvPr/>
        </p:nvSpPr>
        <p:spPr>
          <a:xfrm>
            <a:off x="539552" y="1582340"/>
            <a:ext cx="3312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 de </a:t>
            </a:r>
            <a:r>
              <a:rPr lang="pt-BR" dirty="0" err="1"/>
              <a:t>Sterman</a:t>
            </a:r>
            <a:r>
              <a:rPr lang="pt-BR" dirty="0"/>
              <a:t> et al. (2007) foi utilizado como ponto de partida;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Modificações foram realizadas para permitir que o modelo: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a </a:t>
            </a:r>
            <a:r>
              <a:rPr lang="pt-BR" b="1" dirty="0"/>
              <a:t>performance dos produtos</a:t>
            </a:r>
            <a:r>
              <a:rPr lang="pt-BR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mais do que dois players do mercado;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a dinâmica de emissão de patentes.</a:t>
            </a:r>
          </a:p>
        </p:txBody>
      </p:sp>
    </p:spTree>
    <p:extLst>
      <p:ext uri="{BB962C8B-B14F-4D97-AF65-F5344CB8AC3E}">
        <p14:creationId xmlns:p14="http://schemas.microsoft.com/office/powerpoint/2010/main" val="3730562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938EC-5192-41D9-8381-26953BB8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de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6B638-25FD-4F48-BFB0-480F56A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>
            <a:normAutofit fontScale="62500" lnSpcReduction="20000"/>
          </a:bodyPr>
          <a:lstStyle/>
          <a:p>
            <a:r>
              <a:rPr lang="pt-BR" dirty="0"/>
              <a:t>Decisões Simuladas para um Fabricante de Impressoras 3D profissionais: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57302C-F21F-4AF0-9DA9-EAA81A01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42" y="2132856"/>
            <a:ext cx="6502914" cy="37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2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938EC-5192-41D9-8381-26953BB8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Simulação de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6B638-25FD-4F48-BFB0-480F56A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4804"/>
            <a:ext cx="3826768" cy="3960440"/>
          </a:xfrm>
        </p:spPr>
        <p:txBody>
          <a:bodyPr>
            <a:normAutofit fontScale="92500" lnSpcReduction="10000"/>
          </a:bodyPr>
          <a:lstStyle/>
          <a:p>
            <a:r>
              <a:rPr lang="pt-BR" sz="2400" dirty="0"/>
              <a:t>A combinação das 4 variáveis de decisão gerou 54 estratégias a serem testadas;</a:t>
            </a:r>
          </a:p>
          <a:p>
            <a:r>
              <a:rPr lang="pt-BR" sz="2400" dirty="0"/>
              <a:t>Cada estratégia foi testada em 200 cenários distintos, obtidos a partir da combinação de 32 incertezas, durante 10 anos;</a:t>
            </a:r>
          </a:p>
          <a:p>
            <a:r>
              <a:rPr lang="pt-BR" sz="2400" dirty="0"/>
              <a:t>Ao todo, foram realizadas 10800 simulações, gerando 1.738.800 linhas de dados simulados.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57EED9-158D-4734-9874-F52914C9E2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61" y="3645024"/>
            <a:ext cx="4114800" cy="235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2C78DA-2130-413D-AFDB-61207F1C08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30" y="1417639"/>
            <a:ext cx="4089170" cy="2336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80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676672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Custo de Oportunidade das 54 estratégias simuladas (quanto menor, melhor):</a:t>
            </a:r>
          </a:p>
          <a:p>
            <a:pPr lvl="1"/>
            <a:r>
              <a:rPr lang="pt-BR" dirty="0"/>
              <a:t>Estratégias agressivas foram, em geral, mais robustas.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B3F577-7F26-4A6D-9BB0-653CA7ED50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3"/>
            <a:ext cx="6516586" cy="3723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555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133055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Estratégias Agressivas Dominaram Estratégias Conservadoras;</a:t>
            </a:r>
          </a:p>
          <a:p>
            <a:r>
              <a:rPr lang="pt-BR" dirty="0"/>
              <a:t>Não há suporte para publicação de patentes open </a:t>
            </a:r>
            <a:r>
              <a:rPr lang="pt-BR" dirty="0" err="1"/>
              <a:t>source</a:t>
            </a:r>
            <a:r>
              <a:rPr lang="pt-BR" dirty="0"/>
              <a:t>;</a:t>
            </a:r>
          </a:p>
          <a:p>
            <a:r>
              <a:rPr lang="pt-BR" dirty="0"/>
              <a:t>Primeiras estratégias do ranking investem </a:t>
            </a:r>
            <a:r>
              <a:rPr lang="pt-BR" i="1" dirty="0"/>
              <a:t>menos </a:t>
            </a:r>
            <a:r>
              <a:rPr lang="pt-BR" dirty="0"/>
              <a:t>em P&amp;D.</a:t>
            </a:r>
          </a:p>
          <a:p>
            <a:r>
              <a:rPr lang="pt-BR" dirty="0"/>
              <a:t>Estratégia 31 identificada como a mais robusta dentre as testadas.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DAB69-A95E-4059-B232-B5C9DB8A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90" y="1389157"/>
            <a:ext cx="4719596" cy="18719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470CC1-611B-4CBB-8FF7-98A67371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356992"/>
            <a:ext cx="4716955" cy="22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17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2A08A-47B1-44A5-9087-DDE4D2E5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Descoberta de Cenários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83474F-E1D9-4CDC-ADC1-43BC26E07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98221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O modelo empregado contém 35 variáveis incertas;</a:t>
            </a:r>
          </a:p>
          <a:p>
            <a:r>
              <a:rPr lang="pt-BR" sz="2000" dirty="0"/>
              <a:t>Em que condições a estratégia 31 falha?</a:t>
            </a:r>
          </a:p>
          <a:p>
            <a:r>
              <a:rPr lang="pt-BR" sz="2000" dirty="0"/>
              <a:t>Algoritmos Empregados:	</a:t>
            </a:r>
          </a:p>
          <a:p>
            <a:pPr lvl="1"/>
            <a:r>
              <a:rPr lang="pt-BR" sz="1600" dirty="0" err="1"/>
              <a:t>Boruta</a:t>
            </a:r>
            <a:r>
              <a:rPr lang="pt-BR" sz="1600" dirty="0"/>
              <a:t>: Algoritmo Baseado em </a:t>
            </a:r>
            <a:r>
              <a:rPr lang="pt-BR" sz="1600" dirty="0" err="1"/>
              <a:t>Random</a:t>
            </a:r>
            <a:r>
              <a:rPr lang="pt-BR" sz="1600" dirty="0"/>
              <a:t> </a:t>
            </a:r>
            <a:r>
              <a:rPr lang="pt-BR" sz="1600" dirty="0" err="1"/>
              <a:t>Forests</a:t>
            </a:r>
            <a:r>
              <a:rPr lang="pt-BR" sz="1600" dirty="0"/>
              <a:t>. Utiliza uma </a:t>
            </a:r>
            <a:r>
              <a:rPr lang="pt-BR" sz="1600" dirty="0" err="1"/>
              <a:t>Random</a:t>
            </a:r>
            <a:r>
              <a:rPr lang="pt-BR" sz="1600" dirty="0"/>
              <a:t> Forest para determinar que variáveis são mais relevantes para a predição de um problema de classificação;</a:t>
            </a:r>
          </a:p>
          <a:p>
            <a:pPr lvl="1"/>
            <a:r>
              <a:rPr lang="pt-BR" sz="1600" dirty="0"/>
              <a:t>PRIM: Obtém regiões de um espaço </a:t>
            </a:r>
            <a:r>
              <a:rPr lang="pt-BR" sz="1600" dirty="0" err="1"/>
              <a:t>multi-dimensional</a:t>
            </a:r>
            <a:r>
              <a:rPr lang="pt-BR" sz="1600" dirty="0"/>
              <a:t> que com alta concentração de casos de interesse.</a:t>
            </a:r>
            <a:endParaRPr lang="pt-BR" sz="1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105523-B6C2-4BBE-A2C4-27642E6F37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61477"/>
            <a:ext cx="5505296" cy="2482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658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BD9F9-4C1A-43D3-8869-5550D7FC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Incerteza no Contexto da Impressão 3D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D55D25-2B57-4654-8410-D1E78A00D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492896"/>
            <a:ext cx="3816424" cy="3345235"/>
          </a:xfrm>
        </p:spPr>
        <p:txBody>
          <a:bodyPr>
            <a:normAutofit/>
          </a:bodyPr>
          <a:lstStyle/>
          <a:p>
            <a:r>
              <a:rPr lang="pt-BR" sz="2000" dirty="0"/>
              <a:t>Indústria da Impressão 3D cresceu à uma </a:t>
            </a:r>
            <a:r>
              <a:rPr lang="pt-BR" sz="2000" b="1" dirty="0"/>
              <a:t>taxa anual de 26,2 % </a:t>
            </a:r>
            <a:r>
              <a:rPr lang="pt-BR" sz="2000" dirty="0"/>
              <a:t>ao ano;</a:t>
            </a:r>
          </a:p>
          <a:p>
            <a:r>
              <a:rPr lang="pt-BR" sz="2000" dirty="0"/>
              <a:t>Tem o potencial de </a:t>
            </a:r>
            <a:r>
              <a:rPr lang="pt-BR" sz="2000" b="1" dirty="0"/>
              <a:t>reconfigurar cadeias de suprimentos,</a:t>
            </a:r>
            <a:r>
              <a:rPr lang="pt-BR" sz="2000" dirty="0"/>
              <a:t> reduzir </a:t>
            </a:r>
            <a:r>
              <a:rPr lang="pt-BR" sz="2000" b="1" dirty="0"/>
              <a:t>tempo de desenvolvimento</a:t>
            </a:r>
            <a:r>
              <a:rPr lang="pt-BR" sz="2000" dirty="0"/>
              <a:t> de produtos e permitir a manufatura de </a:t>
            </a:r>
            <a:r>
              <a:rPr lang="pt-BR" sz="2000" b="1" dirty="0"/>
              <a:t>componentes alta complexidade</a:t>
            </a:r>
            <a:r>
              <a:rPr lang="pt-BR" sz="2000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2FC34A5-9751-484C-A3B6-E1CA586A12CA}"/>
              </a:ext>
            </a:extLst>
          </p:cNvPr>
          <p:cNvSpPr/>
          <p:nvPr/>
        </p:nvSpPr>
        <p:spPr>
          <a:xfrm>
            <a:off x="323528" y="1705671"/>
            <a:ext cx="3816424" cy="5760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Indícios “Positivos”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3535EB0-E3AF-4BA7-A65A-CBF1B0266706}"/>
              </a:ext>
            </a:extLst>
          </p:cNvPr>
          <p:cNvSpPr/>
          <p:nvPr/>
        </p:nvSpPr>
        <p:spPr>
          <a:xfrm>
            <a:off x="4852661" y="1705671"/>
            <a:ext cx="3816424" cy="5760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Indícios “Negativos”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A48175-A317-4A6B-9018-3C4EF620EE41}"/>
              </a:ext>
            </a:extLst>
          </p:cNvPr>
          <p:cNvSpPr txBox="1">
            <a:spLocks/>
          </p:cNvSpPr>
          <p:nvPr/>
        </p:nvSpPr>
        <p:spPr>
          <a:xfrm>
            <a:off x="4852661" y="2492895"/>
            <a:ext cx="3816424" cy="3345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Estimativas sobre o impacto econômico da manufatura aditiva variam entre </a:t>
            </a:r>
            <a:r>
              <a:rPr lang="pt-BR" sz="2000" b="1" dirty="0"/>
              <a:t>21 bilhões</a:t>
            </a:r>
            <a:r>
              <a:rPr lang="pt-BR" sz="2000" dirty="0"/>
              <a:t> de USD em 2020 a </a:t>
            </a:r>
            <a:r>
              <a:rPr lang="pt-BR" sz="2000" b="1" dirty="0"/>
              <a:t>550 bilhões</a:t>
            </a:r>
            <a:r>
              <a:rPr lang="pt-BR" sz="2000" dirty="0"/>
              <a:t> em 2025;</a:t>
            </a:r>
          </a:p>
          <a:p>
            <a:r>
              <a:rPr lang="pt-BR" sz="2000" dirty="0"/>
              <a:t>Houve uma </a:t>
            </a:r>
            <a:r>
              <a:rPr lang="pt-BR" sz="2000" b="1" dirty="0"/>
              <a:t>bolha financeira</a:t>
            </a:r>
            <a:r>
              <a:rPr lang="pt-BR" sz="2000" dirty="0"/>
              <a:t> da impressão 3D em 2014, ações de empresas caíram mais do que 70%;</a:t>
            </a:r>
          </a:p>
          <a:p>
            <a:r>
              <a:rPr lang="pt-BR" sz="2000" b="1" dirty="0"/>
              <a:t>Lucratividade</a:t>
            </a:r>
            <a:r>
              <a:rPr lang="pt-BR" sz="2000" dirty="0"/>
              <a:t> dos Fabricantes de Sistemas de Impressão 3D caiu entre 2011 e 2015 para </a:t>
            </a:r>
            <a:r>
              <a:rPr lang="pt-BR" sz="2000" b="1" dirty="0"/>
              <a:t>patamares negativos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422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B5E74-AFEF-4418-82A1-57B728D8F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9546"/>
            <a:ext cx="447484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Resultados do Algoritmo PRIM</a:t>
            </a:r>
            <a:br>
              <a:rPr lang="pt-BR" dirty="0"/>
            </a:br>
            <a:r>
              <a:rPr lang="pt-BR" sz="2200" dirty="0"/>
              <a:t>(</a:t>
            </a:r>
            <a:r>
              <a:rPr lang="pt-BR" sz="2200" dirty="0" err="1"/>
              <a:t>Patient</a:t>
            </a:r>
            <a:r>
              <a:rPr lang="pt-BR" sz="2200" dirty="0"/>
              <a:t> </a:t>
            </a:r>
            <a:r>
              <a:rPr lang="pt-BR" sz="2200" dirty="0" err="1"/>
              <a:t>Rule</a:t>
            </a:r>
            <a:r>
              <a:rPr lang="pt-BR" sz="2200" dirty="0"/>
              <a:t> </a:t>
            </a:r>
            <a:r>
              <a:rPr lang="pt-BR" sz="2200" dirty="0" err="1"/>
              <a:t>Induction</a:t>
            </a:r>
            <a:r>
              <a:rPr lang="pt-BR" sz="2200" dirty="0"/>
              <a:t> </a:t>
            </a:r>
            <a:r>
              <a:rPr lang="pt-BR" sz="2200" dirty="0" err="1"/>
              <a:t>Method</a:t>
            </a:r>
            <a:r>
              <a:rPr lang="pt-BR" sz="2200" dirty="0"/>
              <a:t>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C0AAB-1E96-48B6-AF12-38FC66EE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41441"/>
            <a:ext cx="3910632" cy="442108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Identificou uma região de vulnerabilidade na qual a </a:t>
            </a:r>
            <a:r>
              <a:rPr lang="pt-BR" b="1" dirty="0"/>
              <a:t>estratégia 31 falha 82,1 % das vezes</a:t>
            </a:r>
            <a:r>
              <a:rPr lang="pt-BR" dirty="0"/>
              <a:t>, quando:</a:t>
            </a:r>
          </a:p>
          <a:p>
            <a:r>
              <a:rPr lang="pt-BR" dirty="0"/>
              <a:t>Os players de porte semelhante possuem estratégias agressivas;</a:t>
            </a:r>
          </a:p>
          <a:p>
            <a:r>
              <a:rPr lang="pt-BR" dirty="0"/>
              <a:t>Tamanho do Mercado é maior do que 60 mil compradores.</a:t>
            </a:r>
          </a:p>
          <a:p>
            <a:r>
              <a:rPr lang="pt-BR" dirty="0"/>
              <a:t>Eficiência em utilização da capacidade é baixa.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0E9EE8-8B94-440B-B996-42EF2BBE40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56" y="318945"/>
            <a:ext cx="4422624" cy="62201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865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CD4F-DA37-446C-83E5-BB8711C4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Identificação de Estratégias Alternativas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3B9633-80CC-4F27-887D-61A1B850A2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626559"/>
            <a:ext cx="8851900" cy="4420235"/>
          </a:xfrm>
          <a:prstGeom prst="rect">
            <a:avLst/>
          </a:prstGeom>
          <a:noFill/>
        </p:spPr>
      </p:pic>
      <p:sp>
        <p:nvSpPr>
          <p:cNvPr id="3" name="Balão de Fala: Retângulo 2">
            <a:extLst>
              <a:ext uri="{FF2B5EF4-FFF2-40B4-BE49-F238E27FC236}">
                <a16:creationId xmlns:a16="http://schemas.microsoft.com/office/drawing/2014/main" id="{59DC0054-A3A8-4706-9774-423819261ACC}"/>
              </a:ext>
            </a:extLst>
          </p:cNvPr>
          <p:cNvSpPr/>
          <p:nvPr/>
        </p:nvSpPr>
        <p:spPr>
          <a:xfrm>
            <a:off x="750290" y="1732518"/>
            <a:ext cx="3826997" cy="1007768"/>
          </a:xfrm>
          <a:prstGeom prst="wedgeRectCallout">
            <a:avLst>
              <a:gd name="adj1" fmla="val -20539"/>
              <a:gd name="adj2" fmla="val 23808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19 – </a:t>
            </a:r>
            <a:r>
              <a:rPr lang="pt-BR" dirty="0" err="1"/>
              <a:t>Mkt</a:t>
            </a:r>
            <a:r>
              <a:rPr lang="pt-BR" dirty="0"/>
              <a:t>. Des. 30 %</a:t>
            </a:r>
          </a:p>
          <a:p>
            <a:pPr algn="ctr"/>
            <a:r>
              <a:rPr lang="pt-BR" dirty="0"/>
              <a:t>25 – </a:t>
            </a:r>
            <a:r>
              <a:rPr lang="pt-BR" dirty="0" err="1"/>
              <a:t>Mkt</a:t>
            </a:r>
            <a:r>
              <a:rPr lang="pt-BR" dirty="0"/>
              <a:t>. Des. 20 %</a:t>
            </a:r>
          </a:p>
          <a:p>
            <a:pPr algn="ctr"/>
            <a:r>
              <a:rPr lang="pt-BR" dirty="0"/>
              <a:t>7 – </a:t>
            </a:r>
            <a:r>
              <a:rPr lang="pt-BR" dirty="0" err="1"/>
              <a:t>Mkt</a:t>
            </a:r>
            <a:r>
              <a:rPr lang="pt-BR" dirty="0"/>
              <a:t>. des. 20 %; </a:t>
            </a:r>
            <a:r>
              <a:rPr lang="pt-BR" dirty="0" err="1"/>
              <a:t>Orc</a:t>
            </a:r>
            <a:r>
              <a:rPr lang="pt-BR" dirty="0"/>
              <a:t>. P&amp;D 10%</a:t>
            </a:r>
          </a:p>
        </p:txBody>
      </p:sp>
    </p:spTree>
    <p:extLst>
      <p:ext uri="{BB962C8B-B14F-4D97-AF65-F5344CB8AC3E}">
        <p14:creationId xmlns:p14="http://schemas.microsoft.com/office/powerpoint/2010/main" val="1626790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CD4F-DA37-446C-83E5-BB8711C4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Identificação de Estratégias Alternativas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F2A09B-3255-4133-9A40-BFAD238F51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9"/>
            <a:ext cx="8020410" cy="4582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3518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0A239E-73B6-4742-B708-29A63FD65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Síntese dos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47AC9E-E0D1-4091-9F08-C4B43201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Em uma situação onde o mercado é maior do que o esperado, e também há outros players agressivos, a estratégia escolhida torna-se frágil.</a:t>
            </a:r>
          </a:p>
          <a:p>
            <a:r>
              <a:rPr lang="pt-BR" dirty="0"/>
              <a:t>Estratégias com alto investimento em P&amp;D não são necessariamente as mais robustas – dinâmica de expiração de patentes pode fazer com que outros players colham os frutos dos players pioneiros;</a:t>
            </a:r>
          </a:p>
          <a:p>
            <a:r>
              <a:rPr lang="pt-BR" dirty="0"/>
              <a:t>Estratégias de P&amp;D Aberto foram dominadas pelas de P&amp;D Fechado.</a:t>
            </a:r>
          </a:p>
        </p:txBody>
      </p:sp>
    </p:spTree>
    <p:extLst>
      <p:ext uri="{BB962C8B-B14F-4D97-AF65-F5344CB8AC3E}">
        <p14:creationId xmlns:p14="http://schemas.microsoft.com/office/powerpoint/2010/main" val="198756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868BF-ED15-458D-BD61-14347285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Conclusões e Contribuições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41C839-3F57-4B61-8353-0CC27C595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Para a Indústria da Manufatura Aditiva:</a:t>
            </a:r>
          </a:p>
          <a:p>
            <a:pPr lvl="1"/>
            <a:r>
              <a:rPr lang="pt-BR" dirty="0"/>
              <a:t>Estratégias agressivas, sem investimento em P&amp;D Aberto foram mais robustas do que as demais;</a:t>
            </a:r>
          </a:p>
          <a:p>
            <a:pPr lvl="1"/>
            <a:r>
              <a:rPr lang="pt-BR" dirty="0"/>
              <a:t>A difusão das impressoras 3D pode ter menor velocidade em função do seu preço e não apenas performance, logo investir mais em P&amp;D não necessariamente é a melhor estratégia;</a:t>
            </a:r>
          </a:p>
          <a:p>
            <a:r>
              <a:rPr lang="pt-BR" dirty="0"/>
              <a:t>Para a Avaliação de Decisões Estratégicas:</a:t>
            </a:r>
          </a:p>
          <a:p>
            <a:pPr lvl="1"/>
            <a:r>
              <a:rPr lang="pt-BR" dirty="0"/>
              <a:t>O trabalho é inovador ao empregar o RDM à avaliação de um problema de dinâmica competitiva;</a:t>
            </a:r>
          </a:p>
          <a:p>
            <a:r>
              <a:rPr lang="pt-BR" dirty="0"/>
              <a:t>Futuros Trabalhos podem:</a:t>
            </a:r>
          </a:p>
          <a:p>
            <a:pPr lvl="1"/>
            <a:r>
              <a:rPr lang="pt-BR" dirty="0"/>
              <a:t>Expandir o modelo para considerar outros aspectos da indústria de manufatura aditiva;</a:t>
            </a:r>
          </a:p>
          <a:p>
            <a:pPr lvl="1"/>
            <a:r>
              <a:rPr lang="pt-BR" dirty="0"/>
              <a:t>Adaptar o modelo empregado e realizar a análise em outros contextos;</a:t>
            </a:r>
          </a:p>
          <a:p>
            <a:pPr lvl="1"/>
            <a:r>
              <a:rPr lang="pt-BR" dirty="0"/>
              <a:t>Considerar outras abordagens de decisão sob incerteza (ex.: DAAP, MORDM, Info-Gap).</a:t>
            </a:r>
          </a:p>
        </p:txBody>
      </p:sp>
    </p:spTree>
    <p:extLst>
      <p:ext uri="{BB962C8B-B14F-4D97-AF65-F5344CB8AC3E}">
        <p14:creationId xmlns:p14="http://schemas.microsoft.com/office/powerpoint/2010/main" val="347002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5229200"/>
            <a:ext cx="8229600" cy="637531"/>
          </a:xfrm>
        </p:spPr>
        <p:txBody>
          <a:bodyPr numCol="1" anchor="ctr">
            <a:normAutofit fontScale="70000" lnSpcReduction="20000"/>
          </a:bodyPr>
          <a:lstStyle/>
          <a:p>
            <a:pPr marL="0" indent="0" algn="ctr">
              <a:buNone/>
            </a:pPr>
            <a:r>
              <a:rPr lang="pt-BR" sz="6000" b="1" dirty="0"/>
              <a:t>Obrigado!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387F32-D8A9-4761-933E-A4DE16EB0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18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5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F5F92-758E-4852-9817-9BD94BE4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Decisões Estratégicas sob Incerteza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6480F-C5EF-4A36-BAD3-2E76E0C64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 empresa deve considerar o </a:t>
            </a:r>
            <a:r>
              <a:rPr lang="pt-BR" b="1" dirty="0"/>
              <a:t>ambiente interno e externo</a:t>
            </a:r>
            <a:r>
              <a:rPr lang="pt-BR" dirty="0"/>
              <a:t> para suportar suas decisões estratégicas, mas...</a:t>
            </a:r>
          </a:p>
          <a:p>
            <a:r>
              <a:rPr lang="pt-BR" dirty="0"/>
              <a:t>O mundo é </a:t>
            </a:r>
            <a:r>
              <a:rPr lang="pt-BR" b="1" dirty="0"/>
              <a:t>dinâmico</a:t>
            </a:r>
            <a:r>
              <a:rPr lang="pt-BR" dirty="0"/>
              <a:t>, e a empresa precisa </a:t>
            </a:r>
            <a:r>
              <a:rPr lang="pt-BR" b="1" dirty="0"/>
              <a:t>se antecipar </a:t>
            </a:r>
            <a:r>
              <a:rPr lang="pt-BR" dirty="0"/>
              <a:t>à eventos futuros;</a:t>
            </a:r>
          </a:p>
          <a:p>
            <a:r>
              <a:rPr lang="pt-BR" dirty="0"/>
              <a:t>Decisões relacionadas à difusão de novos produtos são especialmente </a:t>
            </a:r>
            <a:r>
              <a:rPr lang="pt-BR" b="1" dirty="0"/>
              <a:t>vulneráveis</a:t>
            </a:r>
            <a:r>
              <a:rPr lang="pt-BR" dirty="0"/>
              <a:t>;</a:t>
            </a:r>
          </a:p>
          <a:p>
            <a:r>
              <a:rPr lang="pt-BR" dirty="0"/>
              <a:t>Quando há informação suficiente para estimar modelos de previsão com precisão, </a:t>
            </a:r>
            <a:r>
              <a:rPr lang="pt-BR" b="1" dirty="0"/>
              <a:t>é tarde para tomar decisões.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552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636E7-21B9-46A8-A214-CD12FF68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rmAutofit fontScale="90000"/>
          </a:bodyPr>
          <a:lstStyle/>
          <a:p>
            <a:r>
              <a:rPr lang="pt-BR" dirty="0"/>
              <a:t>Existem Novas Alternativas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92B7A4-EF68-48DE-B7F5-C1A1DA8EE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882"/>
            <a:ext cx="9144000" cy="441223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04D188FB-45BA-4EAB-937B-70F0514D5BD3}"/>
              </a:ext>
            </a:extLst>
          </p:cNvPr>
          <p:cNvSpPr/>
          <p:nvPr/>
        </p:nvSpPr>
        <p:spPr>
          <a:xfrm>
            <a:off x="3212397" y="5635117"/>
            <a:ext cx="2719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3"/>
              </a:rPr>
              <a:t>http://deepuncertainty.org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15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Incerteza Profunda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Deep Uncertainty</a:t>
            </a:r>
            <a:r>
              <a:rPr lang="pt-BR" sz="2800" dirty="0"/>
              <a:t> (“Incerteza Profunda”)</a:t>
            </a:r>
          </a:p>
          <a:p>
            <a:pPr marL="0" indent="0" algn="ctr">
              <a:buNone/>
            </a:pPr>
            <a:r>
              <a:rPr lang="pt-BR" sz="2800" i="1" dirty="0"/>
              <a:t>“Situações nas quais as partes de uma decisão não conhecem ou não concordam sobre (i) </a:t>
            </a:r>
            <a:r>
              <a:rPr lang="pt-BR" sz="2800" b="1" i="1" dirty="0"/>
              <a:t>os modelos apropriados</a:t>
            </a:r>
            <a:r>
              <a:rPr lang="pt-BR" sz="2800" i="1" dirty="0"/>
              <a:t> para descrever as interações entre as variáveis de um sistema; (</a:t>
            </a:r>
            <a:r>
              <a:rPr lang="pt-BR" sz="2800" i="1" dirty="0" err="1"/>
              <a:t>ii</a:t>
            </a:r>
            <a:r>
              <a:rPr lang="pt-BR" sz="2800" i="1" dirty="0"/>
              <a:t>) </a:t>
            </a:r>
            <a:r>
              <a:rPr lang="pt-BR" sz="2800" b="1" i="1" dirty="0"/>
              <a:t>as distribuições de probabilidade</a:t>
            </a:r>
            <a:r>
              <a:rPr lang="pt-BR" sz="2800" i="1" dirty="0"/>
              <a:t> que representam a incerteza sobre parâmetros chave do modelo, e/ou; (</a:t>
            </a:r>
            <a:r>
              <a:rPr lang="pt-BR" sz="2800" i="1" dirty="0" err="1"/>
              <a:t>iii</a:t>
            </a:r>
            <a:r>
              <a:rPr lang="pt-BR" sz="2800" i="1" dirty="0"/>
              <a:t>) </a:t>
            </a:r>
            <a:r>
              <a:rPr lang="pt-BR" sz="2800" b="1" i="1" dirty="0"/>
              <a:t>como valorizar a utilidade</a:t>
            </a:r>
            <a:r>
              <a:rPr lang="pt-BR" sz="2800" i="1" dirty="0"/>
              <a:t> de diferentes resultados.” </a:t>
            </a:r>
          </a:p>
          <a:p>
            <a:pPr marL="0" indent="0" algn="ctr">
              <a:buNone/>
            </a:pPr>
            <a:r>
              <a:rPr lang="pt-BR" sz="2800" dirty="0"/>
              <a:t>(LEMPERT; POPPER; BANKES, 2003).</a:t>
            </a:r>
          </a:p>
        </p:txBody>
      </p:sp>
    </p:spTree>
    <p:extLst>
      <p:ext uri="{BB962C8B-B14F-4D97-AF65-F5344CB8AC3E}">
        <p14:creationId xmlns:p14="http://schemas.microsoft.com/office/powerpoint/2010/main" val="34295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0BFAB3-75B0-40F6-8949-8B705554F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Gaps de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BC7B3B-0812-4FBE-A45F-AD8C3D7E9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/>
              <a:t>Avaliação de Decisões Estratégicas no Contexto Empresarial: </a:t>
            </a:r>
            <a:r>
              <a:rPr lang="pt-BR" dirty="0"/>
              <a:t>Ignora o RDM para suporte à decisão sob incerteza. Este trabalho explora o potencial do RDM para avaliação de decisões sob incerteza.</a:t>
            </a:r>
          </a:p>
          <a:p>
            <a:r>
              <a:rPr lang="pt-BR" b="1" dirty="0"/>
              <a:t>Difusão de Novos Produtos:</a:t>
            </a:r>
            <a:r>
              <a:rPr lang="pt-BR" dirty="0"/>
              <a:t> Utiliza modelos para representar a evolução da demanda, porém seu uso para fins preditivos é limitado pela ausência de dados.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32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93AED-CEE0-4E87-99D3-7FA09AB7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Fontes de Incerteza no Contexto da Difusão de Novos Produtos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A2F25-C96D-40C0-AF64-0838FE1EF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Demanda:</a:t>
            </a:r>
          </a:p>
          <a:p>
            <a:pPr lvl="1"/>
            <a:r>
              <a:rPr lang="pt-BR" dirty="0"/>
              <a:t>Tamanho do mercado potencial;</a:t>
            </a:r>
          </a:p>
          <a:p>
            <a:pPr lvl="1"/>
            <a:r>
              <a:rPr lang="pt-BR" dirty="0"/>
              <a:t>Resposta dos clientes à Precificação;</a:t>
            </a:r>
          </a:p>
          <a:p>
            <a:pPr lvl="1"/>
            <a:r>
              <a:rPr lang="pt-BR" dirty="0"/>
              <a:t>Velocidade de Difusão do Novo Produto;</a:t>
            </a:r>
          </a:p>
          <a:p>
            <a:r>
              <a:rPr lang="pt-BR" dirty="0"/>
              <a:t>Oferta:</a:t>
            </a:r>
          </a:p>
          <a:p>
            <a:pPr lvl="1"/>
            <a:r>
              <a:rPr lang="pt-BR" dirty="0"/>
              <a:t>Planos de expansão dos concorrentes;</a:t>
            </a:r>
          </a:p>
          <a:p>
            <a:pPr lvl="1"/>
            <a:r>
              <a:rPr lang="pt-BR" dirty="0"/>
              <a:t>Resposta dos concorrentes às decisões da empresa.</a:t>
            </a:r>
          </a:p>
        </p:txBody>
      </p:sp>
    </p:spTree>
    <p:extLst>
      <p:ext uri="{BB962C8B-B14F-4D97-AF65-F5344CB8AC3E}">
        <p14:creationId xmlns:p14="http://schemas.microsoft.com/office/powerpoint/2010/main" val="309477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Questão de Pesquisa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/>
              <a:t>“Que estratégias que suportam a difusão de novos produtos na indústria da manufatura aditiva </a:t>
            </a:r>
            <a:r>
              <a:rPr lang="pt-BR" sz="4000" b="1" dirty="0"/>
              <a:t>são mais robustas</a:t>
            </a:r>
            <a:r>
              <a:rPr lang="pt-BR" sz="4000" dirty="0"/>
              <a:t>, e </a:t>
            </a:r>
            <a:r>
              <a:rPr lang="pt-BR" sz="4000" b="1" dirty="0"/>
              <a:t>em que condições</a:t>
            </a:r>
            <a:r>
              <a:rPr lang="pt-BR" sz="4000" dirty="0"/>
              <a:t> estas estratégias robustas falham?”</a:t>
            </a:r>
          </a:p>
        </p:txBody>
      </p:sp>
    </p:spTree>
    <p:extLst>
      <p:ext uri="{BB962C8B-B14F-4D97-AF65-F5344CB8AC3E}">
        <p14:creationId xmlns:p14="http://schemas.microsoft.com/office/powerpoint/2010/main" val="318643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37731"/>
            <a:ext cx="8229600" cy="1775245"/>
          </a:xfrm>
        </p:spPr>
        <p:txBody>
          <a:bodyPr>
            <a:noAutofit/>
          </a:bodyPr>
          <a:lstStyle/>
          <a:p>
            <a:pPr marL="914400" lvl="1" indent="-514350">
              <a:buFont typeface="+mj-lt"/>
              <a:buAutoNum type="arabicPeriod"/>
            </a:pPr>
            <a:r>
              <a:rPr lang="pt-BR" sz="2000" dirty="0"/>
              <a:t>Avaliação de Decisões Estratégicas e Incerteza Profunda.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2000" dirty="0"/>
              <a:t>Modelos de Difusão de Novos Produtos. Principal Referência: </a:t>
            </a:r>
            <a:r>
              <a:rPr lang="pt-BR" sz="2000" dirty="0" err="1"/>
              <a:t>Sterman</a:t>
            </a:r>
            <a:r>
              <a:rPr lang="pt-BR" sz="2000" dirty="0"/>
              <a:t> (2007)</a:t>
            </a:r>
            <a:endParaRPr lang="pt-BR" sz="1600" dirty="0"/>
          </a:p>
          <a:p>
            <a:pPr marL="914400" lvl="1" indent="-514350">
              <a:buFont typeface="+mj-lt"/>
              <a:buAutoNum type="arabicPeriod"/>
            </a:pPr>
            <a:r>
              <a:rPr lang="pt-BR" sz="2000" dirty="0"/>
              <a:t>RDM – Robust Decision Making. Principal Referência: Lempert et. al (2006)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pt-BR" dirty="0"/>
              <a:t>2. Fundamentação Teórica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511371-BD1C-4480-99E8-06F369FBB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6" y="3233068"/>
            <a:ext cx="4263914" cy="272362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38497E-73CE-4A99-BB45-50790B1B0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066" y="3284984"/>
            <a:ext cx="3975414" cy="267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61227"/>
      </p:ext>
    </p:extLst>
  </p:cSld>
  <p:clrMapOvr>
    <a:masterClrMapping/>
  </p:clrMapOvr>
</p:sld>
</file>

<file path=ppt/theme/theme1.xml><?xml version="1.0" encoding="utf-8"?>
<a:theme xmlns:a="http://schemas.openxmlformats.org/drawingml/2006/main" name="Gmap Unisinos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Gmap Unisinos</Template>
  <TotalTime>7837</TotalTime>
  <Words>1317</Words>
  <Application>Microsoft Office PowerPoint</Application>
  <PresentationFormat>Apresentação na tela (4:3)</PresentationFormat>
  <Paragraphs>127</Paragraphs>
  <Slides>25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Cambria Math</vt:lpstr>
      <vt:lpstr>Gmap Unisinos</vt:lpstr>
      <vt:lpstr>Apresentação do PowerPoint</vt:lpstr>
      <vt:lpstr>Incerteza no Contexto da Impressão 3D</vt:lpstr>
      <vt:lpstr>Decisões Estratégicas sob Incerteza</vt:lpstr>
      <vt:lpstr>Existem Novas Alternativas</vt:lpstr>
      <vt:lpstr>Incerteza Profunda</vt:lpstr>
      <vt:lpstr>Gaps de Pesquisa</vt:lpstr>
      <vt:lpstr>Fontes de Incerteza no Contexto da Difusão de Novos Produtos</vt:lpstr>
      <vt:lpstr>Questão de Pesquisa</vt:lpstr>
      <vt:lpstr>2. Fundamentação Teórica</vt:lpstr>
      <vt:lpstr>RDM - Robust Decision Making</vt:lpstr>
      <vt:lpstr>RDM – Áreas de Aplicação</vt:lpstr>
      <vt:lpstr>Procedimentos Metodológicos</vt:lpstr>
      <vt:lpstr>Método de Trabalho</vt:lpstr>
      <vt:lpstr>Modelo de Dinâmica Competitiva</vt:lpstr>
      <vt:lpstr>Simulação de Estratégias</vt:lpstr>
      <vt:lpstr>Simulação de Estratégias</vt:lpstr>
      <vt:lpstr>Avaliação de Robustez das Estratégias</vt:lpstr>
      <vt:lpstr>Avaliação de Robustez das Estratégias</vt:lpstr>
      <vt:lpstr>Descoberta de Cenários</vt:lpstr>
      <vt:lpstr>Resultados do Algoritmo PRIM (Patient Rule Induction Method)</vt:lpstr>
      <vt:lpstr>Identificação de Estratégias Alternativas</vt:lpstr>
      <vt:lpstr>Identificação de Estratégias Alternativas</vt:lpstr>
      <vt:lpstr>Síntese dos Resultados</vt:lpstr>
      <vt:lpstr>Conclusões e Contribuições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GMAP – FUNDO MODELO</dc:title>
  <dc:creator>Pedro Lima GMAP | UNISINOS</dc:creator>
  <cp:lastModifiedBy>Pedro Lima</cp:lastModifiedBy>
  <cp:revision>436</cp:revision>
  <dcterms:created xsi:type="dcterms:W3CDTF">2014-12-15T13:39:57Z</dcterms:created>
  <dcterms:modified xsi:type="dcterms:W3CDTF">2018-09-17T03:00:35Z</dcterms:modified>
</cp:coreProperties>
</file>